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8" r:id="rId10"/>
    <p:sldId id="279" r:id="rId11"/>
    <p:sldId id="280" r:id="rId12"/>
    <p:sldId id="264" r:id="rId13"/>
    <p:sldId id="265" r:id="rId14"/>
    <p:sldId id="266" r:id="rId15"/>
    <p:sldId id="267" r:id="rId16"/>
    <p:sldId id="268" r:id="rId17"/>
    <p:sldId id="281" r:id="rId18"/>
    <p:sldId id="282" r:id="rId19"/>
    <p:sldId id="283" r:id="rId20"/>
    <p:sldId id="284" r:id="rId21"/>
    <p:sldId id="269" r:id="rId22"/>
    <p:sldId id="270" r:id="rId23"/>
    <p:sldId id="271" r:id="rId24"/>
    <p:sldId id="272" r:id="rId25"/>
    <p:sldId id="273" r:id="rId26"/>
    <p:sldId id="275" r:id="rId27"/>
    <p:sldId id="276" r:id="rId28"/>
    <p:sldId id="277" r:id="rId29"/>
    <p:sldId id="27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4663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8068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1683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3842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1673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3328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1273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6336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1590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7485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0671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6BCFE-5C53-456B-A863-5F0159D01C2A}" type="datetimeFigureOut">
              <a:rPr lang="en-AU" smtClean="0"/>
              <a:t>4/04/2021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02BE1-C6FF-4E10-AB74-9F25326C0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299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0IDgBlCHVsA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26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5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6.mp4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Sympathetic and Parasympathetic Nervous System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0469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62" y="331787"/>
            <a:ext cx="10936959" cy="603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907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762" y="457200"/>
            <a:ext cx="11350656" cy="585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469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IDgBlCHVsA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314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2400" y="0"/>
            <a:ext cx="1191260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Sympathetic nervous system: Fight or Flight response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Although the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sympathetic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sounds like the type of pathway that keeps your body calm and relaxed, it in fact, does the complete opposite!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sympathetic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activates the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'fight or flight'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response of your body when you are </a:t>
            </a:r>
            <a:r>
              <a:rPr lang="en-AU" sz="2400" b="1" i="0" dirty="0" smtClean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stressed.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includes physically, mentally and environmentally stressful situations.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Think </a:t>
            </a:r>
            <a:r>
              <a:rPr lang="en-AU" sz="2400" b="1" i="0" u="sng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ympathetic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= </a:t>
            </a:r>
            <a:r>
              <a:rPr lang="en-AU" sz="2400" b="1" i="0" u="sng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tressed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Lots of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different body functions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affected while your body prepares to face the danger or the stress it is confronted with.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194" name="Picture 2" descr="https://www.educationperfect.com/media/content/English%20&amp;%20Literature/1473302554.762841f/1473302554459-1198057627946502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475" y="5010149"/>
            <a:ext cx="3438525" cy="184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0568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9700" y="97641"/>
            <a:ext cx="116967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Example of the sympathetic nervous system in action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Imagine if there is a fire in the building. The </a:t>
            </a:r>
            <a:r>
              <a:rPr lang="en-AU" sz="2400" b="1" i="0" dirty="0" smtClean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smoke alarm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goes off and immediately, you start to panic and </a:t>
            </a:r>
            <a:r>
              <a:rPr lang="en-AU" sz="24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feel stressed.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Without even thinking about it, your body has activated the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sympathetic nervous system.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 signal gets sent from central nervous system through the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pre-ganglionic motor neuron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passes through to the ganglia, where it releases a </a:t>
            </a:r>
            <a:r>
              <a:rPr lang="en-AU" sz="24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neurotransmitter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(a chemical message that gets released at end of a neuron) called </a:t>
            </a:r>
            <a:r>
              <a:rPr lang="en-AU" sz="24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acetylcholine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across the synaptic cleft.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218" name="Picture 2" descr="https://www.educationperfect.com/media/content/Science/1506987715.178741f/1506987709325-3574403303914189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00" y="4621956"/>
            <a:ext cx="8185150" cy="218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7441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0700" y="1791038"/>
            <a:ext cx="109982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neuron that receives the signal is the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post-ganglionic neuron,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then takes this information from the ganglion to the </a:t>
            </a:r>
            <a:r>
              <a:rPr lang="en-AU" sz="24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effectors.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post-ganglionic neurons then release the neurotransmitter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noradrenaline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at the effectors, and result in a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response!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426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1000" y="251936"/>
            <a:ext cx="114808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There are a lot of responses when the </a:t>
            </a:r>
            <a:r>
              <a:rPr lang="en-AU" sz="28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sympathetic nervous system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activated!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Here are some of the many </a:t>
            </a:r>
            <a:r>
              <a:rPr lang="en-AU" sz="28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responses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are seen when the sympathetic nervous system is activated: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654245"/>
              </p:ext>
            </p:extLst>
          </p:nvPr>
        </p:nvGraphicFramePr>
        <p:xfrm>
          <a:off x="3644900" y="2601754"/>
          <a:ext cx="10515600" cy="2164080"/>
        </p:xfrm>
        <a:graphic>
          <a:graphicData uri="http://schemas.openxmlformats.org/drawingml/2006/table">
            <a:tbl>
              <a:tblPr/>
              <a:tblGrid>
                <a:gridCol w="850900">
                  <a:extLst>
                    <a:ext uri="{9D8B030D-6E8A-4147-A177-3AD203B41FA5}">
                      <a16:colId xmlns:a16="http://schemas.microsoft.com/office/drawing/2014/main" val="2416983447"/>
                    </a:ext>
                  </a:extLst>
                </a:gridCol>
                <a:gridCol w="9664700">
                  <a:extLst>
                    <a:ext uri="{9D8B030D-6E8A-4147-A177-3AD203B41FA5}">
                      <a16:colId xmlns:a16="http://schemas.microsoft.com/office/drawing/2014/main" val="31422185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•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Increase in </a:t>
                      </a:r>
                      <a:r>
                        <a:rPr lang="en-AU" sz="2800" b="1">
                          <a:solidFill>
                            <a:srgbClr val="FB6611"/>
                          </a:solidFill>
                          <a:effectLst/>
                        </a:rPr>
                        <a:t>heart rate</a:t>
                      </a:r>
                      <a:endParaRPr lang="en-AU" sz="28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68196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•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Increase in </a:t>
                      </a:r>
                      <a:r>
                        <a:rPr lang="en-AU" sz="2800" b="1">
                          <a:solidFill>
                            <a:srgbClr val="009900"/>
                          </a:solidFill>
                          <a:effectLst/>
                        </a:rPr>
                        <a:t>air intake</a:t>
                      </a:r>
                      <a:r>
                        <a:rPr lang="en-AU" sz="2800">
                          <a:effectLst/>
                        </a:rPr>
                        <a:t> by lungs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36139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•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Pupils of eyes are dilated (get larger)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5977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•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 b="1" dirty="0">
                          <a:solidFill>
                            <a:srgbClr val="00B6EE"/>
                          </a:solidFill>
                          <a:effectLst/>
                        </a:rPr>
                        <a:t>Inhibits</a:t>
                      </a:r>
                      <a:r>
                        <a:rPr lang="en-AU" sz="2800" b="1" dirty="0">
                          <a:effectLst/>
                        </a:rPr>
                        <a:t> (or slows down) digestion</a:t>
                      </a:r>
                      <a:endParaRPr lang="en-AU" sz="28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663814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49300" y="4765834"/>
            <a:ext cx="112268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These </a:t>
            </a:r>
            <a:r>
              <a:rPr lang="en-AU" sz="24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responses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all go toward helping you face stress, so you can get away from that building on fire as quickly as you can.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1509320778.9965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6463" y="2627948"/>
            <a:ext cx="1743075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960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71449"/>
            <a:ext cx="10985500" cy="649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20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787" y="458787"/>
            <a:ext cx="10475913" cy="614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463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306387"/>
            <a:ext cx="11352213" cy="637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361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" y="544512"/>
            <a:ext cx="11229517" cy="2109788"/>
          </a:xfrm>
          <a:prstGeom prst="rect">
            <a:avLst/>
          </a:prstGeom>
        </p:spPr>
      </p:pic>
      <p:pic>
        <p:nvPicPr>
          <p:cNvPr id="1027" name="Picture 3" descr="https://www.educationperfect.com/media/content/English/1499916622.11221g/1499916632599-4385314937473827-40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7975" y="3835400"/>
            <a:ext cx="38100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1509319104.5503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13000" y="3403600"/>
            <a:ext cx="30861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405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0" y="147637"/>
            <a:ext cx="10788650" cy="645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719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7000" y="392143"/>
            <a:ext cx="119634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Sympathetic nervous system vs parasympathetic nervous system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While the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sympathetic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gears you up to face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stressful situations,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AU" sz="24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parasympathetic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calms your body down and is very important at </a:t>
            </a:r>
            <a:r>
              <a:rPr lang="en-AU" sz="24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regulating your normal bodily functions,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allowing you to digest food, relax, and excrete waste to name a few.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parasympathetic nervous system activates a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'rest and digest'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response. This means that it calms your body down after you've run out of that burning building and causes your body to go back into a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normal resting state,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 that you can relax and digest the food you ate for lunch.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266" name="Picture 2" descr="https://www.educationperfect.com/media/content/German/1478052887.466651g/1478052901080-3498606603455002-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899" y="4609409"/>
            <a:ext cx="3368675" cy="2248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2245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3400" y="348040"/>
            <a:ext cx="112395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parasympathetic nervous system is in control most of the time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Since the </a:t>
            </a:r>
            <a:r>
              <a:rPr lang="en-AU" sz="24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parasympathetic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typically involved in the regulation of our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normal bodily functions,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parasympathetic nervous system is usually in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 control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most of the time rather than the </a:t>
            </a:r>
            <a:r>
              <a:rPr lang="en-AU" sz="24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sympathetic nervous system.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makes sense since we wouldn't want to be constantly in a state of 'fight or flight'!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322528.8387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79800" y="3869531"/>
            <a:ext cx="5143500" cy="289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10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6900" y="582643"/>
            <a:ext cx="112395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you've run out of that building that was on fire, you stop feeling stressed and calm down.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is when the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parasympathetic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starts to kick in.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Like the sympathetic nervous system, a signal gets sent from the central nervous system through the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preganglionic motor neuron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passes through to the ganglion, where it releases the </a:t>
            </a:r>
            <a:r>
              <a:rPr lang="en-AU" sz="24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neurotransmitter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acetylcholine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across the synaptic cleft.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is the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same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neurotransmitter that was also released at the preganglionic neuron of the sympathetic nervous system!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196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5300" y="305138"/>
            <a:ext cx="113411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the </a:t>
            </a:r>
            <a:r>
              <a:rPr lang="en-AU" sz="28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postganglionic neuron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receives the signal it then transmits the signal to the </a:t>
            </a:r>
            <a:r>
              <a:rPr lang="en-AU" sz="28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effectors.</a:t>
            </a:r>
            <a:endParaRPr lang="en-AU" sz="28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Unlike the sympathetic nervous system, the parasympathetic </a:t>
            </a:r>
            <a:r>
              <a:rPr lang="en-AU" sz="28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postganglionic neurons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release </a:t>
            </a:r>
            <a:r>
              <a:rPr lang="en-AU" sz="28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acetylcholine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a neurotransmitter at the </a:t>
            </a:r>
            <a:r>
              <a:rPr lang="en-AU" sz="28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effectors,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result in a </a:t>
            </a:r>
            <a:r>
              <a:rPr lang="en-AU" sz="28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response!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290" name="Picture 2" descr="https://www.educationperfect.com/media/content/Science/1506997111.487221f/1506997100699-4334246205542011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162" y="3727450"/>
            <a:ext cx="9477375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089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60400" y="730935"/>
            <a:ext cx="10731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Activation of the </a:t>
            </a:r>
            <a:r>
              <a:rPr lang="en-AU" sz="24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parasympathetic nervous system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results in:</a:t>
            </a:r>
            <a:endParaRPr lang="en-AU" sz="24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6370240"/>
              </p:ext>
            </p:extLst>
          </p:nvPr>
        </p:nvGraphicFramePr>
        <p:xfrm>
          <a:off x="2590800" y="1480344"/>
          <a:ext cx="10515600" cy="2705100"/>
        </p:xfrm>
        <a:graphic>
          <a:graphicData uri="http://schemas.openxmlformats.org/drawingml/2006/table">
            <a:tbl>
              <a:tblPr/>
              <a:tblGrid>
                <a:gridCol w="787400">
                  <a:extLst>
                    <a:ext uri="{9D8B030D-6E8A-4147-A177-3AD203B41FA5}">
                      <a16:colId xmlns:a16="http://schemas.microsoft.com/office/drawing/2014/main" val="210998568"/>
                    </a:ext>
                  </a:extLst>
                </a:gridCol>
                <a:gridCol w="9728200">
                  <a:extLst>
                    <a:ext uri="{9D8B030D-6E8A-4147-A177-3AD203B41FA5}">
                      <a16:colId xmlns:a16="http://schemas.microsoft.com/office/drawing/2014/main" val="1771736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•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Decrease in </a:t>
                      </a:r>
                      <a:r>
                        <a:rPr lang="en-AU" sz="2800" b="1">
                          <a:solidFill>
                            <a:srgbClr val="FB6611"/>
                          </a:solidFill>
                          <a:effectLst/>
                        </a:rPr>
                        <a:t>heart rate</a:t>
                      </a:r>
                      <a:endParaRPr lang="en-AU" sz="28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3738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•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 dirty="0">
                          <a:effectLst/>
                        </a:rPr>
                        <a:t>Decrease in </a:t>
                      </a:r>
                      <a:r>
                        <a:rPr lang="en-AU" sz="2800" b="1" dirty="0">
                          <a:solidFill>
                            <a:srgbClr val="009900"/>
                          </a:solidFill>
                          <a:effectLst/>
                        </a:rPr>
                        <a:t>air intake</a:t>
                      </a:r>
                      <a:r>
                        <a:rPr lang="en-AU" sz="2800" dirty="0">
                          <a:effectLst/>
                        </a:rPr>
                        <a:t> by lungs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1560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•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Pupils of eyes are </a:t>
                      </a:r>
                      <a:r>
                        <a:rPr lang="en-AU" sz="2800" b="1">
                          <a:solidFill>
                            <a:srgbClr val="0000FF"/>
                          </a:solidFill>
                          <a:effectLst/>
                        </a:rPr>
                        <a:t>constricted</a:t>
                      </a:r>
                      <a:r>
                        <a:rPr lang="en-AU" sz="2800" b="1">
                          <a:effectLst/>
                        </a:rPr>
                        <a:t> </a:t>
                      </a:r>
                      <a:r>
                        <a:rPr lang="en-AU" sz="2800">
                          <a:effectLst/>
                        </a:rPr>
                        <a:t>(get smaller)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2844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•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The muscles involved in digestion are</a:t>
                      </a:r>
                      <a:r>
                        <a:rPr lang="en-AU" sz="2800" b="1">
                          <a:effectLst/>
                        </a:rPr>
                        <a:t> </a:t>
                      </a:r>
                      <a:r>
                        <a:rPr lang="en-AU" sz="2800" b="1">
                          <a:solidFill>
                            <a:srgbClr val="00B6EE"/>
                          </a:solidFill>
                          <a:effectLst/>
                        </a:rPr>
                        <a:t>relaxed</a:t>
                      </a:r>
                      <a:endParaRPr lang="en-AU" sz="28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79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•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 dirty="0">
                          <a:effectLst/>
                        </a:rPr>
                        <a:t>There is an increase in </a:t>
                      </a:r>
                      <a:r>
                        <a:rPr lang="en-AU" sz="2800" b="1" dirty="0">
                          <a:solidFill>
                            <a:srgbClr val="B81AE0"/>
                          </a:solidFill>
                          <a:effectLst/>
                        </a:rPr>
                        <a:t>intestinal activity</a:t>
                      </a:r>
                      <a:endParaRPr lang="en-AU" sz="28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041632"/>
                  </a:ext>
                </a:extLst>
              </a:tr>
            </a:tbl>
          </a:graphicData>
        </a:graphic>
      </p:graphicFrame>
      <p:pic>
        <p:nvPicPr>
          <p:cNvPr id="4" name="1509322150.665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86199" y="4262064"/>
            <a:ext cx="4600575" cy="259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70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3200" y="289342"/>
            <a:ext cx="74930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It is very important for the </a:t>
            </a:r>
            <a:r>
              <a:rPr lang="en-AU" sz="24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sympathetic and parasympathetic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nervous system to work together in order to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maintain homeostasis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body and keep the balance within the body.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you are </a:t>
            </a:r>
            <a:r>
              <a:rPr lang="en-AU" sz="2400" b="1" i="0" dirty="0" smtClean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stressed,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your </a:t>
            </a:r>
            <a:r>
              <a:rPr lang="en-AU" sz="24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sympathetic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in control. Your heart rate increases, air intake is increased and other body functions, like digestion, are inhibited while you deal with the situation at hand.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However, once the situation is dealt with, your body should then restore you back to the normal resting state so that the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parasympathetic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back in control. Your heart rate goes back down to normal, and your other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body functions resume.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338" name="Picture 2" descr="https://www.educationperfect.com/media/content/Science/1507110783.293091g/1507110775439-1898098555845189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1519238"/>
            <a:ext cx="4333875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1410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25900" y="500440"/>
            <a:ext cx="79883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Since the parasympathetic nervous system is important in keeping your body </a:t>
            </a:r>
            <a:r>
              <a:rPr lang="en-AU" sz="28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relaxed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8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maintaining normal bodily functions,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should be in control most of the time.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the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8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sympathetic nervous system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in control, digestion is shut down, and other important body systems are </a:t>
            </a:r>
            <a:r>
              <a:rPr lang="en-AU" sz="2800" b="1" i="0" dirty="0" smtClean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inhibited.</a:t>
            </a:r>
            <a:endParaRPr lang="en-AU" sz="28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Our bodies are not meant to stay in this state for a very long time since it can be </a:t>
            </a:r>
            <a:r>
              <a:rPr lang="en-AU" sz="28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damaging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for our bodies.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5362" name="Picture 2" descr="https://www.educationperfect.com/media/content/German/1480638766.479291g/1480638779003-2792827041847147-4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270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48819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1600" y="0"/>
            <a:ext cx="11709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During periods of constant stress, the parasympathetic nervous system is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rarely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getting activated to restore the body back to a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normal resting state.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As a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result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sympathetic nervous system being constantly activated, your body will feel tired, food cannot be digested as efficiently, and other bodily functions can become </a:t>
            </a:r>
            <a:r>
              <a:rPr lang="en-AU" sz="24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impaired,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can lead to </a:t>
            </a:r>
            <a:r>
              <a:rPr lang="en-AU" sz="24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damaging effects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on health.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Therefore, it is important to try and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reduce stress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 that our body spends as little time in sympathetic mode as possible!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326383.02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8413" y="3695700"/>
            <a:ext cx="4219575" cy="3162300"/>
          </a:xfrm>
          <a:prstGeom prst="rect">
            <a:avLst/>
          </a:prstGeom>
        </p:spPr>
      </p:pic>
      <p:pic>
        <p:nvPicPr>
          <p:cNvPr id="4" name="1509326386.17855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43700" y="3567112"/>
            <a:ext cx="3290888" cy="329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117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448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1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387" y="0"/>
            <a:ext cx="7681913" cy="680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597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58800" y="423039"/>
            <a:ext cx="112141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the previous Smart Lesson we learnt that the peripheral nervous system can be divided up into the autonomic and somatic nervous system.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While the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somatic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involved in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voluntary movement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your skeletal muscles, the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autonomic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involved in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involuntary movements,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regulates the functions of your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internal organs,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like the heart, lungs, and involuntary muscles.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https://www.educationperfect.com/media/content/Science/1506764106.091811g/1506764099649-294138987295716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75" y="3233737"/>
            <a:ext cx="5715000" cy="293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97891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249237"/>
            <a:ext cx="10737850" cy="631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9062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237" y="182798"/>
            <a:ext cx="9732963" cy="6675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615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87" y="314324"/>
            <a:ext cx="10971213" cy="619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9012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37" y="268287"/>
            <a:ext cx="11224676" cy="627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3874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4" y="249237"/>
            <a:ext cx="9979025" cy="641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31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362" y="193674"/>
            <a:ext cx="10470419" cy="651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7348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437" y="0"/>
            <a:ext cx="9351963" cy="679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4576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4" y="600074"/>
            <a:ext cx="11405955" cy="437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152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12" y="315912"/>
            <a:ext cx="11676859" cy="574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13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6700" y="274241"/>
            <a:ext cx="6096000" cy="60016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sympathetic and parasympathetic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nervous system are both part of the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autonomic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branch of the peripheral nervous system.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sympathetic and parasympathetic nervous system get turned on and off as you face different situations.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For example, when you are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 relaxing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after eating a meal and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digesting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food you just ate, your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parasympathetic nervous system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is in control. On the other hand, when you are feeling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stressed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about that exam tomorrow, your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sympathetic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in control!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 descr="https://www.educationperfect.com/media/content/Science/1506826539.695031g/1506826532302-3478590944682449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1370062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482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6700" y="-11162"/>
            <a:ext cx="116332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sympathetic and parasympathetic nervous systems are involuntary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sympathetic and parasympathetic nervous systems are both considered as </a:t>
            </a:r>
            <a:r>
              <a:rPr lang="en-AU" sz="28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involuntary systems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while both control the </a:t>
            </a:r>
            <a:r>
              <a:rPr lang="en-AU" sz="28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same organs, glands and muscles,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they have </a:t>
            </a:r>
            <a:r>
              <a:rPr lang="en-AU" sz="28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opposing effects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on the target tissues.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8" name="Picture 2" descr="https://www.educationperfect.com/media/content/Science/1506826539.695031g/1506826532302-3478590944682449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075" y="2819400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423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01700" y="949236"/>
            <a:ext cx="109601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You might remember from the previous Smart Lesson that in the </a:t>
            </a:r>
            <a:r>
              <a:rPr lang="en-AU" sz="2400" b="1" i="0" u="sng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somatic nervous system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(voluntary movement) there is only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one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motor neuron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goes straight from the </a:t>
            </a:r>
            <a:r>
              <a:rPr lang="en-AU" sz="24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central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the effector muscle.</a:t>
            </a:r>
            <a:endParaRPr lang="en-AU" sz="2400" dirty="0"/>
          </a:p>
        </p:txBody>
      </p:sp>
      <p:pic>
        <p:nvPicPr>
          <p:cNvPr id="5122" name="Picture 2" descr="https://www.educationperfect.com/media/content/Science/1505962395.283031f/1505962392252-91123909460997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0" y="2870200"/>
            <a:ext cx="11430000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518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60400" y="658336"/>
            <a:ext cx="112014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However, in the </a:t>
            </a:r>
            <a:r>
              <a:rPr lang="en-AU" sz="2400" b="1" i="0" dirty="0" smtClean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autonomic nervous system,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instead of having just one neuron that goes directly from the </a:t>
            </a:r>
            <a:r>
              <a:rPr lang="en-AU" sz="2400" b="1" i="0" dirty="0" smtClean="0">
                <a:solidFill>
                  <a:srgbClr val="B81AE0"/>
                </a:solidFill>
                <a:effectLst/>
                <a:latin typeface="Arial" panose="020B0604020202020204" pitchFamily="34" charset="0"/>
              </a:rPr>
              <a:t>central nervous system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the </a:t>
            </a:r>
            <a:r>
              <a:rPr lang="en-AU" sz="24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effectors,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there are </a:t>
            </a:r>
            <a:r>
              <a:rPr lang="en-AU" sz="2400" b="1" i="0" u="sng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two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different motor neurons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go from the central nervous system to the effectors.</a:t>
            </a:r>
            <a:endParaRPr lang="en-AU" sz="2400" dirty="0"/>
          </a:p>
        </p:txBody>
      </p:sp>
      <p:pic>
        <p:nvPicPr>
          <p:cNvPr id="6146" name="Picture 2" descr="https://www.educationperfect.com/media/content/Science/1506981340.667951g/1506981335291-3574403303914189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9074" y="3683001"/>
            <a:ext cx="8743813" cy="202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2460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11200" y="623838"/>
            <a:ext cx="107061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first neuron, called the </a:t>
            </a:r>
            <a:r>
              <a:rPr lang="en-AU" sz="2400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preganglionic neuron,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branches off from the spinal cord to a ganglion (a mass of nerve tissue that contains groups of neurons) where it meets another neuron, called the postganglionic neuron.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postganglionic neuron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goes from the ganglion to the effector (organ, muscle or gland).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170" name="Picture 2" descr="https://www.educationperfect.com/media/content/Science/1506981340.667951g/1506981335291-3574403303914189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175" y="3355975"/>
            <a:ext cx="9634640" cy="223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324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124" y="642937"/>
            <a:ext cx="11007181" cy="488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30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204</Words>
  <Application>Microsoft Office PowerPoint</Application>
  <PresentationFormat>Widescreen</PresentationFormat>
  <Paragraphs>96</Paragraphs>
  <Slides>38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Sympathetic and Parasympathetic Nervous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Sympathetic and Parasympathetic Nervous System</dc:title>
  <dc:creator>Joseph D'cruz</dc:creator>
  <cp:lastModifiedBy>Joseph D'cruz</cp:lastModifiedBy>
  <cp:revision>5</cp:revision>
  <dcterms:created xsi:type="dcterms:W3CDTF">2020-06-27T08:02:27Z</dcterms:created>
  <dcterms:modified xsi:type="dcterms:W3CDTF">2021-04-04T04:15:41Z</dcterms:modified>
</cp:coreProperties>
</file>

<file path=docProps/thumbnail.jpeg>
</file>